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2" r:id="rId5"/>
    <p:sldId id="269" r:id="rId6"/>
    <p:sldId id="270" r:id="rId7"/>
    <p:sldId id="271" r:id="rId8"/>
    <p:sldId id="272" r:id="rId9"/>
    <p:sldId id="273" r:id="rId10"/>
    <p:sldId id="274" r:id="rId11"/>
    <p:sldId id="264" r:id="rId12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1858D-C69C-208B-1CD5-61A11F275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F0B8AB5-765A-0853-BEFA-77AC4A576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1E0DEA-0AC2-E85C-EE4E-5340DF79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8955-271C-4923-8217-2AAC1EF236A8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370355-C59A-547F-A54F-3FADDDFB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4C50F9-4008-C8A8-4CE5-C21366970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8B77-0ABF-4E0E-A73C-FE441A7DF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72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25162-85EA-9A11-6DA2-5034A4E90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5C28E7-C63E-0982-E87E-13157DB3E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D6F8B1-BC07-9AB1-FFB2-1460DABB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8955-271C-4923-8217-2AAC1EF236A8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1E55DD-E083-9B7D-AC68-15F7B55F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BF68D2-47BA-56A2-1EC1-17BD5DB9A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8B77-0ABF-4E0E-A73C-FE441A7DF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07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BC7B40C-219F-58AC-C0A8-7BC87E11C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35310DE-C698-2BC3-7DA9-226E7FCDE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5A30D1-E52F-554A-96F5-E340BCC60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8955-271C-4923-8217-2AAC1EF236A8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AE8033-C955-34F3-2275-56C4468D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D5A410-9AA9-7880-563C-22911A04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8B77-0ABF-4E0E-A73C-FE441A7DF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20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D7BAE-2FEC-18E2-9A04-DB2698F65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EF1B15-CD44-2DD5-3AE0-FF82DD3F9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4138E4-7D9E-0DC8-864E-987DFD12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8955-271C-4923-8217-2AAC1EF236A8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1AC690-2122-9729-A103-067B585E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055853-0568-C920-B8D9-9E072895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8B77-0ABF-4E0E-A73C-FE441A7DF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63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7B3BBC-9B72-7A8E-85AA-08C2BF629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37A462-A423-4E2C-CA97-5C89D1341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CB260D-2701-DD28-984E-91A702DD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8955-271C-4923-8217-2AAC1EF236A8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347D85-033A-2A42-41DF-02A6F1F44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1D7B0B-C1EE-181B-3614-52E822C94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8B77-0ABF-4E0E-A73C-FE441A7DF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227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2F2518-3409-D3E9-28AF-F9343B7B7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9D2D8C-64AC-F49B-CB9C-86FF3564C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EE3378-52D7-0896-A9A0-7099FF052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4BE2BC-7AAF-73B4-99E1-3D9D91BA3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8955-271C-4923-8217-2AAC1EF236A8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91D125-0384-8947-17D1-46350030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9F75F5-599D-7FFB-E526-C49EB263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8B77-0ABF-4E0E-A73C-FE441A7DF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04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39EA5-DD0B-B890-FD9F-77C2793F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AA76F1-F9F0-1A99-CB42-8E392B2F9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7FD668-9F98-C26F-5C9D-33D465EBF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4759D20-A62F-BBA9-4F47-83215B508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61614E7-D1C7-39EF-7B33-E371FC387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75798C8-E9BF-0A84-A6FB-B5F44DF99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8955-271C-4923-8217-2AAC1EF236A8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236628C-C538-40DD-27CB-2FACCC33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DA1022A-2B98-EC10-FDDB-A7641D831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8B77-0ABF-4E0E-A73C-FE441A7DF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78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13DA18-ABA0-9E52-499D-0DE53FDD8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6C7FAC-2A87-218A-84C7-F8636A256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8955-271C-4923-8217-2AAC1EF236A8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419A834-0DEA-BF96-AA4C-8A03E73B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BD042EA-2A17-CA38-30DB-8D2FAB21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8B77-0ABF-4E0E-A73C-FE441A7DF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53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0DEEBD3-5638-25C9-BEA3-B8C5DE0C8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8955-271C-4923-8217-2AAC1EF236A8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AA94AD1-DDB3-8200-53BB-015C68713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AA00E6E-7997-6271-4F9A-3DE19AF2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8B77-0ABF-4E0E-A73C-FE441A7DF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696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45C352-447B-0D15-AF88-DD5BFD0C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0091A1-0CA3-CD4A-DC77-E4FA5D394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1B92918-C778-F2F7-C426-25BD0DAF9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C4897E-08FE-9450-ECBB-3EF74D9C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8955-271C-4923-8217-2AAC1EF236A8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952C99-8A6B-AA46-7E04-DFBC9266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274EDC4-DD61-3D47-44EF-A07116A74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8B77-0ABF-4E0E-A73C-FE441A7DF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429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18E1AC-D8D5-2AF9-F7F7-F952A877A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B973FB-3D93-410E-6AA0-B3E1D65E1F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7AFC0D-AF75-99BF-946A-2CECAA140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1973DF-B767-4BB0-1EA9-47D5FA92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8955-271C-4923-8217-2AAC1EF236A8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B1D56F-0449-870E-E85B-20A40E265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81B464-3A23-CB89-B5C1-4E657A74E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E8B77-0ABF-4E0E-A73C-FE441A7DF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15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6D7C098-0809-DF87-B854-A134E7CC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4ACE73-5A01-6C0B-C793-A09B60A2B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E66775-61E9-9D27-3AD6-09BCF7DAA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08955-271C-4923-8217-2AAC1EF236A8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C6E362-8400-D095-35B0-C03137CDF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04F89F-D1BE-5774-1B2E-A3463E8D4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E8B77-0ABF-4E0E-A73C-FE441A7DF4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417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A2B735-C38F-C56B-6A28-11E2D9A485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485640-8012-7136-E90A-2BE1E9D4D3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id="{FA943B0C-5DED-2CB6-0BE5-D0F43A15D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8423FE9-62B8-319E-081E-C1DAB9243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7926" y="758208"/>
            <a:ext cx="9496148" cy="53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87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2673BD3B-94BA-A310-6EEA-0287B2F8F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718" y="137549"/>
            <a:ext cx="2777311" cy="658290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10C87A-E078-C1DB-734A-563999D0616F}"/>
              </a:ext>
            </a:extLst>
          </p:cNvPr>
          <p:cNvSpPr txBox="1"/>
          <p:nvPr/>
        </p:nvSpPr>
        <p:spPr>
          <a:xfrm>
            <a:off x="423178" y="2898145"/>
            <a:ext cx="8563928" cy="329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cs-CZ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Společenská odpovědnost a udržitelnost – standardy ESG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blízké budoucnosti bude schválena příslušná legislativa upravující aplikaci principů komunitní energetiky, bude teoreticky možné sjednat přímý prodej elektřiny obci a občanům za zvýhodněné ceny. To umožní obci snížit svoji uhlíkovou stopu a deklarovat svoji společenskou odpovědnost a udržitelnost. Toto kritérium označované jako ESG se pomalu stává běžným standardem v korporátním i veřejném prostoru.</a:t>
            </a: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zkratkou ESG se skrývají tři anglická slova Environment (hodnotí dopady na životní prostředí),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(hodnotí společenskou odpovědnost) a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Governance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(hodnotí odpovědný přístup k řízení společností).</a:t>
            </a: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Společensky a environmentálně odpovědné subjekty budou v budoucnu podstatně zvýhodněny.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30B02B-E5A6-0CF5-1F38-F77227FF3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2038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19AE9EB-E314-FA38-AA53-BB0028DF5B99}"/>
              </a:ext>
            </a:extLst>
          </p:cNvPr>
          <p:cNvSpPr txBox="1"/>
          <p:nvPr/>
        </p:nvSpPr>
        <p:spPr>
          <a:xfrm>
            <a:off x="423178" y="2229698"/>
            <a:ext cx="5065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Futura PT Book" panose="020B0502020204020303" pitchFamily="34" charset="-18"/>
              </a:rPr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3499639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obloha, hora&#10;&#10;Popis byl vytvořen automaticky">
            <a:extLst>
              <a:ext uri="{FF2B5EF4-FFF2-40B4-BE49-F238E27FC236}">
                <a16:creationId xmlns:a16="http://schemas.microsoft.com/office/drawing/2014/main" id="{DB01B600-812D-1756-39F1-7664DE826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4B79685-C46D-AD63-0C63-F307A56C2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7926" y="758208"/>
            <a:ext cx="9496148" cy="53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7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FF64262-2CB3-4587-8876-35DF0C554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718" y="137549"/>
            <a:ext cx="2777311" cy="658290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19AE9EB-E314-FA38-AA53-BB0028DF5B99}"/>
              </a:ext>
            </a:extLst>
          </p:cNvPr>
          <p:cNvSpPr txBox="1"/>
          <p:nvPr/>
        </p:nvSpPr>
        <p:spPr>
          <a:xfrm>
            <a:off x="1159497" y="1204308"/>
            <a:ext cx="4741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Futura PT Heavy" panose="020B0802020204020303" pitchFamily="34" charset="-18"/>
              </a:rPr>
              <a:t>VĚTRNÉ PARKY CZ a.s.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826296-1781-63CA-E817-3DF6E65BD2C4}"/>
              </a:ext>
            </a:extLst>
          </p:cNvPr>
          <p:cNvSpPr txBox="1"/>
          <p:nvPr/>
        </p:nvSpPr>
        <p:spPr>
          <a:xfrm>
            <a:off x="1159497" y="1798047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Futura PT Book" panose="020B0502020204020303" pitchFamily="34" charset="-18"/>
              </a:rPr>
              <a:t>Člen skupiny IPC Holding a.s.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1E2E3F1-6417-BF3D-E041-BE7F82C54E5C}"/>
              </a:ext>
            </a:extLst>
          </p:cNvPr>
          <p:cNvSpPr txBox="1"/>
          <p:nvPr/>
        </p:nvSpPr>
        <p:spPr>
          <a:xfrm>
            <a:off x="1062086" y="2350558"/>
            <a:ext cx="4936503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Mladá, v roce 2022 nově založená společnost. Staví však na více jak 20 letých zkušenostech spolupracovníků, za kteří úspěšně zrealizovali desítky projektů větrných elektráren v České a Německé republice.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Plánování a výstavba obnovitelných zdrojů energie (OZE)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Primární zaměření na projekty větrných elektráren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Preferovaným typem VTE je prémiová a spolehlivá technologie ENERCON </a:t>
            </a:r>
            <a:r>
              <a:rPr lang="cs-CZ" sz="1600" dirty="0" err="1"/>
              <a:t>GmbH</a:t>
            </a:r>
            <a:r>
              <a:rPr lang="cs-CZ" sz="1600" dirty="0"/>
              <a:t> (DE)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Podpora komunitní energetiky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Zřízení Nadačního fondu na podporu obnovitelných zdrojů a proti energetické chudobě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600" dirty="0">
              <a:latin typeface="Futura PT Book" panose="020B0502020204020303" pitchFamily="34" charset="-18"/>
            </a:endParaRPr>
          </a:p>
          <a:p>
            <a:endParaRPr lang="cs-CZ" sz="1100" dirty="0">
              <a:latin typeface="Futura PT Book" panose="020B0502020204020303" pitchFamily="34" charset="-18"/>
            </a:endParaRPr>
          </a:p>
        </p:txBody>
      </p:sp>
      <p:pic>
        <p:nvPicPr>
          <p:cNvPr id="8" name="Obrázek 7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40CA10BE-DAB0-D995-6529-027A65D48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6096000" y="1236572"/>
            <a:ext cx="4586925" cy="458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8017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E7F78CE-C02B-CEC6-514E-825BB5F5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718" y="137549"/>
            <a:ext cx="2777311" cy="658290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19AE9EB-E314-FA38-AA53-BB0028DF5B99}"/>
              </a:ext>
            </a:extLst>
          </p:cNvPr>
          <p:cNvSpPr txBox="1"/>
          <p:nvPr/>
        </p:nvSpPr>
        <p:spPr>
          <a:xfrm>
            <a:off x="1141024" y="2828637"/>
            <a:ext cx="506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Futura PT Heavy" panose="020B0802020204020303" pitchFamily="34" charset="-18"/>
              </a:rPr>
              <a:t>VTE Hlaváčkova Lhota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EE3B0E-83B4-E737-E0D2-3CC5E34A0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3" b="35991"/>
          <a:stretch/>
        </p:blipFill>
        <p:spPr>
          <a:xfrm>
            <a:off x="0" y="399247"/>
            <a:ext cx="12192000" cy="204103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10C87A-E078-C1DB-734A-563999D0616F}"/>
              </a:ext>
            </a:extLst>
          </p:cNvPr>
          <p:cNvSpPr txBox="1"/>
          <p:nvPr/>
        </p:nvSpPr>
        <p:spPr>
          <a:xfrm>
            <a:off x="993244" y="3545462"/>
            <a:ext cx="556457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Plánována 1 větrná elektrárna ENERCON E-115 EP3 E4 </a:t>
            </a:r>
            <a:br>
              <a:rPr lang="cs-CZ" sz="1600" dirty="0"/>
            </a:br>
            <a:r>
              <a:rPr lang="cs-CZ" sz="1600" dirty="0"/>
              <a:t>o  výkonu 4,26 MW, s výškou stožáru 92 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Vyvedení výkonu do rozvodny VN Prčice - Kabelová trasa v délce cca 4,6 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Termín připojení do distribuční soustavy 7.4.2026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Probíhá zadání hodnocení vlivu na životní prostředí (EIA)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600" dirty="0">
              <a:latin typeface="Futura PT Book" panose="020B0502020204020303" pitchFamily="34" charset="-18"/>
            </a:endParaRPr>
          </a:p>
          <a:p>
            <a:endParaRPr lang="cs-CZ" sz="1100" dirty="0">
              <a:latin typeface="Futura PT Book" panose="020B0502020204020303" pitchFamily="34" charset="-18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3FDB8A8-2D7A-8734-818D-2893DC318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5309" r="2803" b="3188"/>
          <a:stretch/>
        </p:blipFill>
        <p:spPr>
          <a:xfrm>
            <a:off x="6799919" y="3429000"/>
            <a:ext cx="5238110" cy="270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413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9EAF14-A6CB-87F6-F3FE-7C51A0B32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r="36185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9A051E8-0000-337E-2EFD-85EC35DA75AB}"/>
              </a:ext>
            </a:extLst>
          </p:cNvPr>
          <p:cNvSpPr txBox="1"/>
          <p:nvPr/>
        </p:nvSpPr>
        <p:spPr>
          <a:xfrm>
            <a:off x="1154779" y="748774"/>
            <a:ext cx="4073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latin typeface="Futura PT Heavy" panose="020B0802020204020303" pitchFamily="34" charset="-18"/>
              </a:rPr>
              <a:t>ENERCON </a:t>
            </a:r>
            <a:r>
              <a:rPr lang="cs-CZ" sz="2400" dirty="0" err="1">
                <a:latin typeface="Futura PT Heavy" panose="020B0802020204020303" pitchFamily="34" charset="-18"/>
              </a:rPr>
              <a:t>GmbH</a:t>
            </a:r>
            <a:endParaRPr lang="cs-CZ" sz="2400" dirty="0">
              <a:latin typeface="Futura PT Heavy" panose="020B0802020204020303" pitchFamily="34" charset="-18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CFE4A47-6C4B-06CD-78D9-F4145BEEC75B}"/>
              </a:ext>
            </a:extLst>
          </p:cNvPr>
          <p:cNvSpPr/>
          <p:nvPr/>
        </p:nvSpPr>
        <p:spPr>
          <a:xfrm>
            <a:off x="1281227" y="1486709"/>
            <a:ext cx="3947103" cy="181131"/>
          </a:xfrm>
          <a:prstGeom prst="rect">
            <a:avLst/>
          </a:prstGeom>
          <a:solidFill>
            <a:srgbClr val="008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D83D24A-B2E2-A387-5B16-A693BE755C6F}"/>
              </a:ext>
            </a:extLst>
          </p:cNvPr>
          <p:cNvSpPr/>
          <p:nvPr/>
        </p:nvSpPr>
        <p:spPr>
          <a:xfrm>
            <a:off x="1418155" y="6242335"/>
            <a:ext cx="1810599" cy="151854"/>
          </a:xfrm>
          <a:prstGeom prst="rect">
            <a:avLst/>
          </a:prstGeom>
          <a:solidFill>
            <a:srgbClr val="008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EBA3154-DBC1-A09B-5977-384CE8B89590}"/>
              </a:ext>
            </a:extLst>
          </p:cNvPr>
          <p:cNvSpPr txBox="1"/>
          <p:nvPr/>
        </p:nvSpPr>
        <p:spPr>
          <a:xfrm>
            <a:off x="1154779" y="2012598"/>
            <a:ext cx="4368566" cy="329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Přední světový výrobce větrných turbín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Spolehlivá a bezpečná technologie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Momentálně instalováno přes 30 000 ks VTE po celém světě s celkovým výkonem 47 000 MW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Vlastní design, výroba, montáž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Inovativní </a:t>
            </a:r>
            <a:r>
              <a:rPr lang="cs-CZ" sz="1600" dirty="0" err="1"/>
              <a:t>bezpřevodovková</a:t>
            </a:r>
            <a:r>
              <a:rPr lang="cs-CZ" sz="1600" dirty="0"/>
              <a:t> technologie založená na synchronních generátorech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Servisní podpora po celou dobu životnosti VTE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Garantovaná technická dostupnost až 97 %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Vyvinuto pro provoz v nejnáročnějších podmínkách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Systém detekce námrazy a odmrazování listů</a:t>
            </a:r>
          </a:p>
          <a:p>
            <a:pPr>
              <a:lnSpc>
                <a:spcPct val="150000"/>
              </a:lnSpc>
            </a:pPr>
            <a:endParaRPr lang="cs-CZ" sz="1200" dirty="0">
              <a:latin typeface="Futura PT Heavy" panose="020B0802020204020303" pitchFamily="34" charset="-18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3472CBD2-4093-9017-A0C8-0791B9799551}"/>
              </a:ext>
            </a:extLst>
          </p:cNvPr>
          <p:cNvSpPr/>
          <p:nvPr/>
        </p:nvSpPr>
        <p:spPr>
          <a:xfrm>
            <a:off x="3191554" y="6242335"/>
            <a:ext cx="1959428" cy="1518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207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0F81E17A-3574-D1C6-B35B-55BD2232A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718" y="137549"/>
            <a:ext cx="2777311" cy="658290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19AE9EB-E314-FA38-AA53-BB0028DF5B99}"/>
              </a:ext>
            </a:extLst>
          </p:cNvPr>
          <p:cNvSpPr txBox="1"/>
          <p:nvPr/>
        </p:nvSpPr>
        <p:spPr>
          <a:xfrm>
            <a:off x="884650" y="532703"/>
            <a:ext cx="506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Futura PT Heavy" panose="020B0802020204020303" pitchFamily="34" charset="-18"/>
              </a:rPr>
              <a:t>VTE Hlaváčkova Lhota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D10C87A-E078-C1DB-734A-563999D0616F}"/>
              </a:ext>
            </a:extLst>
          </p:cNvPr>
          <p:cNvSpPr txBox="1"/>
          <p:nvPr/>
        </p:nvSpPr>
        <p:spPr>
          <a:xfrm>
            <a:off x="629508" y="4204455"/>
            <a:ext cx="556457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Futura PT Book" panose="020B0502020204020303" pitchFamily="34" charset="-18"/>
              </a:rPr>
              <a:t>Vizualizace záměru</a:t>
            </a:r>
          </a:p>
          <a:p>
            <a:r>
              <a:rPr lang="cs-CZ" sz="1600" dirty="0">
                <a:latin typeface="Futura PT Book" panose="020B0502020204020303" pitchFamily="34" charset="-18"/>
              </a:rPr>
              <a:t>Pohled od Smilkova, vzdálenost 1,95 km </a:t>
            </a:r>
          </a:p>
          <a:p>
            <a:endParaRPr lang="cs-CZ" sz="1100" dirty="0">
              <a:latin typeface="Futura PT Book" panose="020B0502020204020303" pitchFamily="34" charset="-18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3C26C89-B372-BECC-C182-1AFFF71A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7"/>
          <a:stretch/>
        </p:blipFill>
        <p:spPr>
          <a:xfrm>
            <a:off x="0" y="1117478"/>
            <a:ext cx="12192000" cy="29407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F1D4606-3C51-3E39-C3CE-3B50E6693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42" y="3585406"/>
            <a:ext cx="5009487" cy="2905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768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2673BD3B-94BA-A310-6EEA-0287B2F8F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718" y="137549"/>
            <a:ext cx="2777311" cy="658290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19AE9EB-E314-FA38-AA53-BB0028DF5B99}"/>
              </a:ext>
            </a:extLst>
          </p:cNvPr>
          <p:cNvSpPr txBox="1"/>
          <p:nvPr/>
        </p:nvSpPr>
        <p:spPr>
          <a:xfrm>
            <a:off x="884650" y="532703"/>
            <a:ext cx="506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Futura PT Heavy" panose="020B0802020204020303" pitchFamily="34" charset="-18"/>
              </a:rPr>
              <a:t>VTE Hlaváčkova Lhota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D10C87A-E078-C1DB-734A-563999D0616F}"/>
              </a:ext>
            </a:extLst>
          </p:cNvPr>
          <p:cNvSpPr txBox="1"/>
          <p:nvPr/>
        </p:nvSpPr>
        <p:spPr>
          <a:xfrm>
            <a:off x="741392" y="4861870"/>
            <a:ext cx="556457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Futura PT Book" panose="020B0502020204020303" pitchFamily="34" charset="-18"/>
              </a:rPr>
              <a:t>Vizualizace záměru</a:t>
            </a:r>
          </a:p>
          <a:p>
            <a:r>
              <a:rPr lang="cs-CZ" sz="1600" dirty="0">
                <a:latin typeface="Futura PT Book" panose="020B0502020204020303" pitchFamily="34" charset="-18"/>
              </a:rPr>
              <a:t>Pohled přes Radič a </a:t>
            </a:r>
            <a:r>
              <a:rPr lang="cs-CZ" sz="1600" dirty="0" err="1">
                <a:latin typeface="Futura PT Book" panose="020B0502020204020303" pitchFamily="34" charset="-18"/>
              </a:rPr>
              <a:t>Jíví</a:t>
            </a:r>
            <a:r>
              <a:rPr lang="cs-CZ" sz="1600" dirty="0">
                <a:latin typeface="Futura PT Book" panose="020B0502020204020303" pitchFamily="34" charset="-18"/>
              </a:rPr>
              <a:t>, vzdálenost 2,0 km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600" dirty="0">
              <a:latin typeface="Futura PT Book" panose="020B0502020204020303" pitchFamily="34" charset="-18"/>
            </a:endParaRPr>
          </a:p>
          <a:p>
            <a:endParaRPr lang="cs-CZ" sz="1100" dirty="0">
              <a:latin typeface="Futura PT Book" panose="020B0502020204020303" pitchFamily="34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A0EFAF3-3562-9325-01A1-B1179922A8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6" b="10686"/>
          <a:stretch/>
        </p:blipFill>
        <p:spPr>
          <a:xfrm>
            <a:off x="0" y="1117478"/>
            <a:ext cx="12192000" cy="367093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40C3F74-D9E3-534B-C22F-134549C65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22" y="4230168"/>
            <a:ext cx="4224507" cy="2256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573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2673BD3B-94BA-A310-6EEA-0287B2F8F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718" y="137549"/>
            <a:ext cx="2777311" cy="658290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10C87A-E078-C1DB-734A-563999D0616F}"/>
              </a:ext>
            </a:extLst>
          </p:cNvPr>
          <p:cNvSpPr txBox="1"/>
          <p:nvPr/>
        </p:nvSpPr>
        <p:spPr>
          <a:xfrm>
            <a:off x="542819" y="2341360"/>
            <a:ext cx="8563928" cy="3747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cs-CZ" sz="2400" b="1" dirty="0">
                <a:effectLst/>
                <a:latin typeface="Futura PT Book" panose="020B05020202040203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Přínosy projektu</a:t>
            </a:r>
            <a:endParaRPr lang="cs-CZ" sz="2400" dirty="0">
              <a:effectLst/>
              <a:latin typeface="Futura PT Book" panose="020B0502020204020303" pitchFamily="3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fontAlgn="base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Samotný větrný park je schopen vytvořit energetickou soběstačnost pro více než 2300 domácností, ročně uspořit více jak 6 tisíc tun CO</a:t>
            </a:r>
            <a:r>
              <a:rPr lang="cs-CZ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významným způsobem tak přispět ke konceptu nové energetické politiky České republiky. </a:t>
            </a:r>
            <a:endParaRPr lang="cs-CZ" sz="1600" dirty="0">
              <a:latin typeface="Futura PT Book" panose="020B0502020204020303" pitchFamily="34" charset="-18"/>
            </a:endParaRPr>
          </a:p>
          <a:p>
            <a:pPr marL="285750" indent="-285750" fontAlgn="base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Obec Ješetice i samotní občané budou přímo participovat na výnosu z prodeje elektřiny vyrobené větrnou elektrárnou. </a:t>
            </a:r>
          </a:p>
          <a:p>
            <a:pPr marL="285750" indent="-285750" fontAlgn="base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tabulce na následující straně jsou uvedeny peněžní částky, které budou pravidelně a s progresivním růstem (v závislosti na ceně elektřiny) vypláceny obci Ješetice a jednotlivým domácnostem obcí Ješetice a Hlaváčkova Lhota. </a:t>
            </a:r>
          </a:p>
          <a:p>
            <a:endParaRPr lang="cs-CZ" sz="1100" dirty="0">
              <a:latin typeface="Futura PT Book" panose="020B0502020204020303" pitchFamily="34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30B02B-E5A6-0CF5-1F38-F77227FF3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22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2673BD3B-94BA-A310-6EEA-0287B2F8F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718" y="137549"/>
            <a:ext cx="2777311" cy="658290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730B02B-E5A6-0CF5-1F38-F77227FF3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2038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F49BE5F-B1A5-AE8B-0F7E-4053BBCDF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51" t="4717" r="32614" b="48645"/>
          <a:stretch/>
        </p:blipFill>
        <p:spPr bwMode="auto">
          <a:xfrm>
            <a:off x="153971" y="2202786"/>
            <a:ext cx="5852795" cy="4420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750D3C-604C-C81F-F73A-5C497DA229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78" t="51604" r="33819" b="5398"/>
          <a:stretch/>
        </p:blipFill>
        <p:spPr bwMode="auto">
          <a:xfrm>
            <a:off x="6130393" y="2292122"/>
            <a:ext cx="5662807" cy="4279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4003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2673BD3B-94BA-A310-6EEA-0287B2F8F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718" y="137549"/>
            <a:ext cx="2777311" cy="658290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10C87A-E078-C1DB-734A-563999D0616F}"/>
              </a:ext>
            </a:extLst>
          </p:cNvPr>
          <p:cNvSpPr txBox="1"/>
          <p:nvPr/>
        </p:nvSpPr>
        <p:spPr>
          <a:xfrm>
            <a:off x="423178" y="2898145"/>
            <a:ext cx="8563928" cy="3627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Výroba zelené elektřiny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VTE Hlaváčkova Lhota umožní výrobu tzv. zelené elektřiny z obnovitelného zdroje energie – větru. Jedná se o bezemisní zdroj čisté energie, který je plně v souladu se současnou koncepcí energetické bezpečnosti ČR tím, že pomůže maximalizovat naši energetickou soběstačnost.  </a:t>
            </a: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Navržená větrná elektrárna </a:t>
            </a:r>
            <a:r>
              <a:rPr lang="cs-CZ" sz="1400" b="1" dirty="0">
                <a:solidFill>
                  <a:srgbClr val="3856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ENERCON E-115 EP3 E4 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bude schopná v dané lokalitě zajistit elektřinu pro více než 2.300 domácností a ročně uspoří cca 6.000 tun CO</a:t>
            </a:r>
            <a:r>
              <a:rPr lang="cs-CZ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Podpora komunitní energetiky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VTE Hlaváčkova Lhota bude využívat energetický potenciál dané lokality a umožní obci i jednotlivým místním občanům předem domluveným způsobem participovat na výnosu z prodeje vyrobené elektřiny. Tím se občané a obec stávají podílníky projektu. Získaný podíl podpoří rozvoj obce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Jěšetice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jednotlivým občanům bude progresivně kompenzovat drahé energie. Čím dražší bude energie, tím vyšší bude podíl obce i občanů.</a:t>
            </a: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endParaRPr lang="cs-CZ" sz="1000" dirty="0">
              <a:latin typeface="Futura PT Book" panose="020B0502020204020303" pitchFamily="34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30B02B-E5A6-0CF5-1F38-F77227FF3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2038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19AE9EB-E314-FA38-AA53-BB0028DF5B99}"/>
              </a:ext>
            </a:extLst>
          </p:cNvPr>
          <p:cNvSpPr txBox="1"/>
          <p:nvPr/>
        </p:nvSpPr>
        <p:spPr>
          <a:xfrm>
            <a:off x="423178" y="2229698"/>
            <a:ext cx="5065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Futura PT Book" panose="020B0502020204020303" pitchFamily="34" charset="-18"/>
              </a:rPr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196912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575</Words>
  <Application>Microsoft Office PowerPoint</Application>
  <PresentationFormat>Širokoúhlá obrazovka</PresentationFormat>
  <Paragraphs>44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Futura PT Book</vt:lpstr>
      <vt:lpstr>Futura PT Heavy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Paul M.</dc:creator>
  <cp:lastModifiedBy>Ing. Luboš Salaba</cp:lastModifiedBy>
  <cp:revision>5</cp:revision>
  <cp:lastPrinted>2023-06-09T11:45:13Z</cp:lastPrinted>
  <dcterms:created xsi:type="dcterms:W3CDTF">2022-09-07T12:44:12Z</dcterms:created>
  <dcterms:modified xsi:type="dcterms:W3CDTF">2023-06-09T11:46:08Z</dcterms:modified>
</cp:coreProperties>
</file>